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7" r:id="rId2"/>
    <p:sldId id="294" r:id="rId3"/>
    <p:sldId id="295" r:id="rId4"/>
    <p:sldId id="296" r:id="rId5"/>
    <p:sldId id="297" r:id="rId6"/>
    <p:sldId id="300" r:id="rId7"/>
    <p:sldId id="301" r:id="rId8"/>
    <p:sldId id="302" r:id="rId9"/>
    <p:sldId id="303" r:id="rId10"/>
    <p:sldId id="298" r:id="rId11"/>
    <p:sldId id="299" r:id="rId12"/>
    <p:sldId id="304" r:id="rId13"/>
    <p:sldId id="305" r:id="rId14"/>
    <p:sldId id="311" r:id="rId15"/>
    <p:sldId id="306" r:id="rId16"/>
    <p:sldId id="307" r:id="rId17"/>
    <p:sldId id="308" r:id="rId18"/>
    <p:sldId id="309" r:id="rId19"/>
    <p:sldId id="310" r:id="rId20"/>
    <p:sldId id="293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2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8AEAD-127E-445A-9AF2-1370C44A109B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BA53A-241E-4FB5-AF7A-EC48A014E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69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24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2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3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15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35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66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75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070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53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69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3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189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22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656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84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8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11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16015-3E64-41D3-A35D-730AA18273B1}" type="datetimeFigureOut">
              <a:rPr lang="hu-HU" smtClean="0"/>
              <a:t>2020. 02. 12.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207BB3-2142-41FB-AC68-341AE2957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000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nyp.hu/hu/tudastar/csoportos-nyelviskolai-palyazat-lepesrol-lepesr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nyp.hu/hu/tudastar/csoportos-nyelviskolai-palyazat-lepesrol-lepesr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nyp.hu/hu/tudastar/csoportos-nyelviskolai-palyazat-lepesrol-lepes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nyp.hu/hu/palyaz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nyp.h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04601" y="1675343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2020. </a:t>
            </a:r>
            <a:r>
              <a:rPr lang="hu-HU" dirty="0" smtClean="0"/>
              <a:t>KÜLFÖLDI NYELVTANULÁSI PROGRAM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15378" y="4872567"/>
            <a:ext cx="6987645" cy="1388534"/>
          </a:xfrm>
        </p:spPr>
        <p:txBody>
          <a:bodyPr/>
          <a:lstStyle/>
          <a:p>
            <a:r>
              <a:rPr lang="hu-HU" dirty="0" smtClean="0"/>
              <a:t>KÉSZÜLT: 2020. </a:t>
            </a:r>
            <a:r>
              <a:rPr lang="hu-HU" dirty="0" smtClean="0"/>
              <a:t>február 12</a:t>
            </a:r>
            <a:r>
              <a:rPr lang="hu-HU" dirty="0" smtClean="0"/>
              <a:t>.</a:t>
            </a:r>
          </a:p>
          <a:p>
            <a:r>
              <a:rPr lang="hu-HU" dirty="0" smtClean="0"/>
              <a:t>Forrás: </a:t>
            </a:r>
            <a:r>
              <a:rPr lang="hu-HU" dirty="0">
                <a:hlinkClick r:id="rId2"/>
              </a:rPr>
              <a:t>https://www.knyp.hu/hu/tudastar/csoportos-nyelviskolai-palyazat-lepesrol-lepesre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77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54182"/>
            <a:ext cx="10018713" cy="886690"/>
          </a:xfrm>
          <a:solidFill>
            <a:srgbClr val="00B0F0"/>
          </a:solidFill>
        </p:spPr>
        <p:txBody>
          <a:bodyPr/>
          <a:lstStyle/>
          <a:p>
            <a:r>
              <a:rPr lang="hu-HU" b="1" dirty="0" smtClean="0"/>
              <a:t>2.2.INTÉZMÉNYI PÁLYÁZAT INDÍTÁSA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3856" y="1911927"/>
            <a:ext cx="10219168" cy="3879273"/>
          </a:xfrm>
        </p:spPr>
        <p:txBody>
          <a:bodyPr/>
          <a:lstStyle/>
          <a:p>
            <a:r>
              <a:rPr lang="hu-HU" dirty="0"/>
              <a:t>A 2019/20-as tanévben </a:t>
            </a:r>
            <a:r>
              <a:rPr lang="hu-HU" b="1" dirty="0"/>
              <a:t>egy</a:t>
            </a:r>
            <a:r>
              <a:rPr lang="hu-HU" dirty="0"/>
              <a:t> intézmény </a:t>
            </a:r>
            <a:r>
              <a:rPr lang="hu-HU" b="1" dirty="0"/>
              <a:t>egy </a:t>
            </a:r>
            <a:r>
              <a:rPr lang="hu-HU" dirty="0"/>
              <a:t>csoportos nyelviskolai pályázatot (és a csoportos nyelviskolai pályázaton kívül </a:t>
            </a:r>
            <a:r>
              <a:rPr lang="hu-HU" b="1" dirty="0"/>
              <a:t>egy</a:t>
            </a:r>
            <a:r>
              <a:rPr lang="hu-HU" dirty="0"/>
              <a:t> csoportos partneriskolai pályázatot) indíthat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dirty="0"/>
              <a:t>Tehát </a:t>
            </a:r>
            <a:r>
              <a:rPr lang="hu-HU" b="1" dirty="0"/>
              <a:t>egyetlen csoportos nyelviskolai pályázat</a:t>
            </a:r>
            <a:r>
              <a:rPr lang="hu-HU" dirty="0"/>
              <a:t> alatt kell megadni az összes tervezett csoportot, a nyelviskolai tanulmányútra pályázó diákot és kurzust, nyelvtől függetlenül.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13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5693" y="105248"/>
            <a:ext cx="10018713" cy="893618"/>
          </a:xfrm>
          <a:solidFill>
            <a:schemeClr val="accent2"/>
          </a:solidFill>
        </p:spPr>
        <p:txBody>
          <a:bodyPr/>
          <a:lstStyle/>
          <a:p>
            <a:r>
              <a:rPr lang="hu-HU" b="1" dirty="0" smtClean="0"/>
              <a:t>2.3. Tanulói regisztrációk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3474" y="1644440"/>
            <a:ext cx="10018713" cy="1108364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A </a:t>
            </a:r>
            <a:r>
              <a:rPr lang="hu-HU" b="1" u="sng" dirty="0"/>
              <a:t>tanulót nem az intézménye regisztrálja</a:t>
            </a:r>
            <a:r>
              <a:rPr lang="hu-HU" dirty="0"/>
              <a:t>, hanem a </a:t>
            </a:r>
            <a:r>
              <a:rPr lang="hu-HU" u="sng" dirty="0"/>
              <a:t>tanuló </a:t>
            </a:r>
            <a:r>
              <a:rPr lang="hu-HU" u="sng" dirty="0" smtClean="0"/>
              <a:t>maga </a:t>
            </a:r>
            <a:r>
              <a:rPr lang="hu-HU" dirty="0"/>
              <a:t>tudja elvégezni a regisztrációt (kiskorú tanuló esetében a </a:t>
            </a:r>
            <a:r>
              <a:rPr lang="hu-HU" u="sng" dirty="0" smtClean="0"/>
              <a:t>szülő/törvényes </a:t>
            </a:r>
            <a:r>
              <a:rPr lang="hu-HU" u="sng" dirty="0"/>
              <a:t>képviselő,</a:t>
            </a:r>
            <a:r>
              <a:rPr lang="hu-HU" dirty="0"/>
              <a:t> végezheti el a regisztrációt</a:t>
            </a:r>
            <a:r>
              <a:rPr lang="hu-HU" dirty="0" smtClean="0"/>
              <a:t>).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373474" y="3150335"/>
            <a:ext cx="106375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555555"/>
                </a:solidFill>
              </a:rPr>
              <a:t>A tanulói regisztráció </a:t>
            </a:r>
            <a:r>
              <a:rPr lang="hu-HU" sz="2800" b="1" dirty="0" smtClean="0">
                <a:solidFill>
                  <a:srgbClr val="555555"/>
                </a:solidFill>
              </a:rPr>
              <a:t>megkezdéséhez meg kell adni: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555555"/>
                </a:solidFill>
              </a:rPr>
              <a:t>a </a:t>
            </a:r>
            <a:r>
              <a:rPr lang="hu-HU" sz="2800" b="1" dirty="0">
                <a:solidFill>
                  <a:srgbClr val="555555"/>
                </a:solidFill>
              </a:rPr>
              <a:t>regisztráló személy nevét, </a:t>
            </a:r>
            <a:endParaRPr lang="hu-HU" sz="2800" b="1" dirty="0" smtClean="0">
              <a:solidFill>
                <a:srgbClr val="55555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555555"/>
                </a:solidFill>
              </a:rPr>
              <a:t>e-mail </a:t>
            </a:r>
            <a:r>
              <a:rPr lang="hu-HU" sz="2800" b="1" dirty="0">
                <a:solidFill>
                  <a:srgbClr val="555555"/>
                </a:solidFill>
              </a:rPr>
              <a:t>címét és a </a:t>
            </a:r>
            <a:endParaRPr lang="hu-HU" sz="2800" b="1" dirty="0" smtClean="0">
              <a:solidFill>
                <a:srgbClr val="55555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555555"/>
                </a:solidFill>
              </a:rPr>
              <a:t>kommunikáció </a:t>
            </a:r>
            <a:r>
              <a:rPr lang="hu-HU" sz="2800" b="1" dirty="0">
                <a:solidFill>
                  <a:srgbClr val="555555"/>
                </a:solidFill>
              </a:rPr>
              <a:t>elsődleges nyelvét (magyar) kell megadni. </a:t>
            </a:r>
            <a:endParaRPr lang="hu-HU" sz="2800" b="1" dirty="0" smtClean="0">
              <a:solidFill>
                <a:srgbClr val="55555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555555"/>
                </a:solidFill>
              </a:rPr>
              <a:t>A </a:t>
            </a:r>
            <a:r>
              <a:rPr lang="hu-HU" sz="2800" dirty="0">
                <a:solidFill>
                  <a:srgbClr val="555555"/>
                </a:solidFill>
              </a:rPr>
              <a:t>rendszer e-mailben </a:t>
            </a:r>
            <a:r>
              <a:rPr lang="hu-HU" sz="2800" u="sng" dirty="0">
                <a:solidFill>
                  <a:srgbClr val="555555"/>
                </a:solidFill>
              </a:rPr>
              <a:t>regisztrációs linket </a:t>
            </a:r>
            <a:r>
              <a:rPr lang="hu-HU" sz="2800" dirty="0">
                <a:solidFill>
                  <a:srgbClr val="555555"/>
                </a:solidFill>
              </a:rPr>
              <a:t>küld, melyre kattintva lehet tovább haladni a tanulói regisztráció folyamatában.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2488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7983" y="214747"/>
            <a:ext cx="10018713" cy="893618"/>
          </a:xfrm>
          <a:solidFill>
            <a:schemeClr val="accent2"/>
          </a:solidFill>
        </p:spPr>
        <p:txBody>
          <a:bodyPr/>
          <a:lstStyle/>
          <a:p>
            <a:r>
              <a:rPr lang="hu-HU" b="1" dirty="0" smtClean="0"/>
              <a:t>2.3. Tanulói regisztrációk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886690" y="1018600"/>
            <a:ext cx="112221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/>
              <a:t>A tanulói </a:t>
            </a:r>
            <a:r>
              <a:rPr lang="hu-HU" sz="3200" b="1" dirty="0" smtClean="0"/>
              <a:t>regisztrációs folyamat során:</a:t>
            </a:r>
          </a:p>
          <a:p>
            <a:r>
              <a:rPr lang="hu-HU" sz="3200" dirty="0" smtClean="0"/>
              <a:t>• </a:t>
            </a:r>
            <a:r>
              <a:rPr lang="hu-HU" sz="2800" dirty="0"/>
              <a:t>a támogatásra jogosult tanulók elvégzik az </a:t>
            </a:r>
            <a:r>
              <a:rPr lang="hu-HU" sz="2800" b="1" dirty="0" smtClean="0"/>
              <a:t>adategyeztetést</a:t>
            </a:r>
          </a:p>
          <a:p>
            <a:pPr lvl="4"/>
            <a:r>
              <a:rPr lang="hu-HU" sz="2000" dirty="0"/>
              <a:t>• a tanuló oktatási azonosítóját,</a:t>
            </a:r>
            <a:br>
              <a:rPr lang="hu-HU" sz="2000" dirty="0"/>
            </a:br>
            <a:r>
              <a:rPr lang="hu-HU" sz="2000" dirty="0"/>
              <a:t>• a nevét/születési nevét,</a:t>
            </a:r>
            <a:br>
              <a:rPr lang="hu-HU" sz="2000" dirty="0"/>
            </a:br>
            <a:r>
              <a:rPr lang="hu-HU" sz="2000" dirty="0"/>
              <a:t>• a születése időpontját</a:t>
            </a:r>
            <a:br>
              <a:rPr lang="hu-HU" sz="2000" dirty="0"/>
            </a:br>
            <a:r>
              <a:rPr lang="hu-HU" sz="2000" dirty="0"/>
              <a:t>• és anyja lánykori nevét</a:t>
            </a:r>
            <a:r>
              <a:rPr lang="hu-HU" sz="2000" dirty="0" smtClean="0"/>
              <a:t>.</a:t>
            </a:r>
            <a:endParaRPr lang="hu-HU" sz="2000" b="1" dirty="0" smtClean="0"/>
          </a:p>
          <a:p>
            <a:r>
              <a:rPr lang="hu-HU" sz="3200" dirty="0" smtClean="0"/>
              <a:t>• </a:t>
            </a:r>
            <a:r>
              <a:rPr lang="hu-HU" sz="2800" dirty="0" smtClean="0"/>
              <a:t>a pályázatban való részvételhez szükséges </a:t>
            </a:r>
            <a:r>
              <a:rPr lang="hu-HU" sz="2800" b="1" dirty="0" smtClean="0"/>
              <a:t>adatokat megadják </a:t>
            </a:r>
          </a:p>
          <a:p>
            <a:pPr lvl="4"/>
            <a:r>
              <a:rPr lang="hu-HU" sz="2000" dirty="0"/>
              <a:t>• tantervi keretek közt tanult nyelvekről,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• a tanulmányút idején várható nyelvi szintjéről,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• gondviselő(k)</a:t>
            </a:r>
            <a:r>
              <a:rPr lang="hu-HU" sz="2000" dirty="0" err="1"/>
              <a:t>ről</a:t>
            </a:r>
            <a:r>
              <a:rPr lang="hu-HU" sz="2000" dirty="0"/>
              <a:t>,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• esetleges speciális étkezési igényekről</a:t>
            </a:r>
            <a:r>
              <a:rPr lang="hu-HU" dirty="0" smtClean="0"/>
              <a:t>.</a:t>
            </a:r>
            <a:endParaRPr lang="hu-H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regisztráló személy </a:t>
            </a:r>
            <a:r>
              <a:rPr lang="hu-HU" sz="2400" b="1" dirty="0"/>
              <a:t>a regisztrációs oldalon szereplő adatok valódiságáról nyilatkozik</a:t>
            </a:r>
            <a:r>
              <a:rPr lang="hu-HU" sz="2400" dirty="0" smtClean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/>
              <a:t>tanuló </a:t>
            </a:r>
            <a:r>
              <a:rPr lang="hu-HU" sz="2800" b="1" dirty="0"/>
              <a:t>pályázati adatlapját </a:t>
            </a:r>
            <a:r>
              <a:rPr lang="hu-HU" sz="2800" b="1" dirty="0" smtClean="0"/>
              <a:t>lezárják</a:t>
            </a:r>
            <a:r>
              <a:rPr lang="hu-HU" sz="3200" dirty="0" smtClean="0"/>
              <a:t>- </a:t>
            </a:r>
            <a:r>
              <a:rPr lang="hu-HU" sz="2800" dirty="0" smtClean="0"/>
              <a:t>mentés gombbal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47016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7693" y="212436"/>
            <a:ext cx="10535948" cy="115454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hu-HU" b="1" dirty="0"/>
              <a:t>2.4. A pályázó intézmény felveszi a pályázatába a tanulókat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391947" y="1699491"/>
            <a:ext cx="10255108" cy="2198254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az intézmény a saját csoportos nyelviskolai</a:t>
            </a:r>
            <a:r>
              <a:rPr lang="hu-HU" dirty="0"/>
              <a:t> </a:t>
            </a:r>
            <a:r>
              <a:rPr lang="hu-HU" b="1" dirty="0" smtClean="0"/>
              <a:t>pályázatához </a:t>
            </a:r>
            <a:r>
              <a:rPr lang="hu-HU" b="1" dirty="0"/>
              <a:t>rendelheti az intézményi szervezésben résztvevő tanulókat</a:t>
            </a:r>
            <a:r>
              <a:rPr lang="hu-HU" b="1" dirty="0" smtClean="0"/>
              <a:t>.</a:t>
            </a:r>
          </a:p>
          <a:p>
            <a:r>
              <a:rPr lang="hu-HU" b="1" dirty="0"/>
              <a:t>kizárólag olyan jogosult tanulókat vehet fel a pályázatába </a:t>
            </a:r>
            <a:endParaRPr lang="hu-HU" b="1" dirty="0" smtClean="0"/>
          </a:p>
          <a:p>
            <a:pPr lvl="2"/>
            <a:r>
              <a:rPr lang="hu-HU" sz="2200" dirty="0" smtClean="0"/>
              <a:t>oktatási </a:t>
            </a:r>
            <a:r>
              <a:rPr lang="hu-HU" sz="2200" dirty="0"/>
              <a:t>azonosító alapján, </a:t>
            </a:r>
            <a:r>
              <a:rPr lang="hu-HU" sz="2200" b="1" dirty="0"/>
              <a:t>akik </a:t>
            </a:r>
            <a:endParaRPr lang="hu-HU" sz="2200" b="1" dirty="0" smtClean="0"/>
          </a:p>
          <a:p>
            <a:pPr lvl="2"/>
            <a:r>
              <a:rPr lang="hu-HU" sz="2200" b="1" dirty="0" smtClean="0"/>
              <a:t>a </a:t>
            </a:r>
            <a:r>
              <a:rPr lang="hu-HU" sz="2200" b="1" dirty="0"/>
              <a:t>köznevelési intézménnyel jogviszonyban állnak, és </a:t>
            </a:r>
            <a:endParaRPr lang="hu-HU" sz="2200" b="1" dirty="0" smtClean="0"/>
          </a:p>
          <a:p>
            <a:pPr lvl="2"/>
            <a:r>
              <a:rPr lang="hu-HU" sz="2200" b="1" dirty="0" smtClean="0"/>
              <a:t>akik </a:t>
            </a:r>
            <a:r>
              <a:rPr lang="hu-HU" sz="2200" b="1" dirty="0"/>
              <a:t>már rendelkeznek érvényes regisztrációval</a:t>
            </a:r>
            <a:r>
              <a:rPr lang="hu-HU" b="1" dirty="0"/>
              <a:t>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459345" y="4047944"/>
            <a:ext cx="9794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555555"/>
                </a:solidFill>
              </a:rPr>
              <a:t>Az intézmény </a:t>
            </a:r>
            <a:r>
              <a:rPr lang="hu-HU" sz="2400" dirty="0">
                <a:solidFill>
                  <a:srgbClr val="555555"/>
                </a:solidFill>
              </a:rPr>
              <a:t>a felvehető tanulókat az oktatási azonosítójuk megadásával rendeli hozzá a pályázatához</a:t>
            </a:r>
            <a:r>
              <a:rPr lang="hu-HU" sz="2400" dirty="0" smtClean="0">
                <a:solidFill>
                  <a:srgbClr val="555555"/>
                </a:solidFill>
              </a:rPr>
              <a:t>.</a:t>
            </a:r>
          </a:p>
          <a:p>
            <a:endParaRPr lang="hu-HU" sz="2400" dirty="0" smtClean="0">
              <a:solidFill>
                <a:srgbClr val="55555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pályázathoz </a:t>
            </a:r>
            <a:r>
              <a:rPr lang="hu-HU" sz="2400" dirty="0"/>
              <a:t>rendelt tanulókat tudja majd a pályázó intézmény csoportokba rendezni</a:t>
            </a:r>
            <a:r>
              <a:rPr lang="hu-HU" dirty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9648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762" y="214747"/>
            <a:ext cx="10982035" cy="199274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hu-HU" b="1" dirty="0"/>
              <a:t>2.5. SZÜLŐI HOZZÁJÁRULÁSI ÉS FELELŐSSÉGVÁLLALÁSI </a:t>
            </a:r>
            <a:r>
              <a:rPr lang="hu-HU" b="1" dirty="0" smtClean="0"/>
              <a:t>NYILATKOZAT KINYOMTATÁSA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1034473" y="2967519"/>
            <a:ext cx="10852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Az intézményi pályázatba felvett tanulók </a:t>
            </a:r>
            <a:r>
              <a:rPr lang="hu-HU" sz="2800" dirty="0" smtClean="0"/>
              <a:t>számára a </a:t>
            </a:r>
            <a:r>
              <a:rPr lang="hu-HU" sz="2800" u="sng" dirty="0" smtClean="0"/>
              <a:t>pályázati rendszer generálja </a:t>
            </a:r>
            <a:r>
              <a:rPr lang="hu-HU" sz="2800" dirty="0" smtClean="0"/>
              <a:t>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b="1" dirty="0" smtClean="0"/>
              <a:t>SZÜLŐI HOZZÁJÁRULÁSI ÉS FELELŐSSÉGVÁLLALÁSI NYILATKOZATOT</a:t>
            </a:r>
            <a:r>
              <a:rPr lang="hu-HU" sz="2800" dirty="0" smtClean="0"/>
              <a:t>, </a:t>
            </a:r>
          </a:p>
          <a:p>
            <a:pPr algn="ctr"/>
            <a:r>
              <a:rPr lang="hu-HU" sz="2800" dirty="0" smtClean="0"/>
              <a:t> </a:t>
            </a:r>
            <a:r>
              <a:rPr lang="hu-HU" sz="2800" b="1" u="sng" dirty="0" smtClean="0"/>
              <a:t>kizárólag az intézmény tudja letölteni a pályázati felületről</a:t>
            </a:r>
            <a:r>
              <a:rPr lang="hu-HU" sz="2800" b="1" dirty="0" smtClean="0"/>
              <a:t>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28118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762" y="214747"/>
            <a:ext cx="10982035" cy="1438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hu-HU" b="1" dirty="0"/>
              <a:t>2.5. SZÜLŐI HOZZÁJÁRULÁSI ÉS FELELŐSSÉGVÁLLALÁSI NYILATKOZAT</a:t>
            </a:r>
          </a:p>
        </p:txBody>
      </p:sp>
      <p:sp>
        <p:nvSpPr>
          <p:cNvPr id="3" name="Téglalap 2"/>
          <p:cNvSpPr/>
          <p:nvPr/>
        </p:nvSpPr>
        <p:spPr>
          <a:xfrm>
            <a:off x="1136073" y="2006938"/>
            <a:ext cx="10852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SZÜLŐI HOZZÁJÁRULÁSI ÉS FELELŐSSÉGVÁLLALÁSI NYILATKOZATOT</a:t>
            </a:r>
            <a:r>
              <a:rPr lang="hu-HU" sz="2400" dirty="0" smtClean="0"/>
              <a:t>, </a:t>
            </a:r>
          </a:p>
          <a:p>
            <a:pPr algn="ctr"/>
            <a:r>
              <a:rPr lang="hu-HU" sz="2400" dirty="0" smtClean="0"/>
              <a:t> </a:t>
            </a:r>
            <a:r>
              <a:rPr lang="hu-HU" sz="2400" b="1" u="sng" dirty="0" smtClean="0"/>
              <a:t>amit az intézmény letölt és kinyomtat alá kell írni!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863599" y="3560896"/>
            <a:ext cx="10252363" cy="181588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hu-HU" sz="2800" b="1" dirty="0" smtClean="0"/>
              <a:t>A nyilatkozat csak abban az esetben hiteles, ha </a:t>
            </a:r>
            <a:r>
              <a:rPr lang="hu-HU" sz="2800" b="1" dirty="0" err="1"/>
              <a:t>ha</a:t>
            </a:r>
            <a:r>
              <a:rPr lang="hu-HU" sz="2800" b="1" dirty="0"/>
              <a:t> azt a szülő(k)/gondviselő(k) </a:t>
            </a:r>
            <a:r>
              <a:rPr lang="hu-HU" sz="2800" b="1" dirty="0" smtClean="0"/>
              <a:t>és a tanuló </a:t>
            </a:r>
            <a:r>
              <a:rPr lang="hu-HU" sz="2800" b="1" dirty="0"/>
              <a:t>személyesen írják alá a pályázó intézmény által kijelölt ügyintéző előtt.</a:t>
            </a:r>
            <a:r>
              <a:rPr lang="hu-HU" sz="2800" dirty="0"/>
              <a:t> </a:t>
            </a: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Tehát  be kell jönni az iskolába az érintetteknek!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3884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9438" y="1838144"/>
            <a:ext cx="10018713" cy="4223328"/>
          </a:xfrm>
        </p:spPr>
        <p:txBody>
          <a:bodyPr>
            <a:noAutofit/>
          </a:bodyPr>
          <a:lstStyle/>
          <a:p>
            <a:r>
              <a:rPr lang="hu-HU" dirty="0" smtClean="0"/>
              <a:t>A szülő(k)/gondviselő(k) akadályoztatása esetén :</a:t>
            </a:r>
          </a:p>
          <a:p>
            <a:r>
              <a:rPr lang="hu-HU" dirty="0" smtClean="0"/>
              <a:t>a megfelelő hatóság igazolásával tud nyilatkozatot adni (pl. a közjegyző, az illetékes gyámhivatal, a büntetés-végrehajtási intézet vezetője, a konzuli tisztviselő vagy a járási hivatal előtt tett, vagy a szülő által kiállított, teljes bizonyító erejű magánokiratba foglalt, a kiskorú külföldi kiutazásához hozzájáruló és teljeskörű pénzügyi felelősséget vállaló nyilatkozattal).</a:t>
            </a:r>
          </a:p>
          <a:p>
            <a:r>
              <a:rPr lang="hu-HU" dirty="0" smtClean="0"/>
              <a:t>Elvált szülők esetében a törvényes képviselőnek – a szülői felügyeletet gyakorlónak – a gyermek elhelyezéséről szóló jogerős bírói ítéletet, elhalálozott szülő(k) esetében a halotti anyakönyvi kivonat(ok) be kell mutatni.</a:t>
            </a:r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0145" y="85437"/>
            <a:ext cx="11262877" cy="1752599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hu-HU" b="1" dirty="0"/>
              <a:t>2.5. SZÜLŐI HOZZÁJÁRULÁSI ÉS FELELŐSSÉGVÁLLALÁSI NYILATKOZAT</a:t>
            </a:r>
          </a:p>
        </p:txBody>
      </p:sp>
      <p:sp>
        <p:nvSpPr>
          <p:cNvPr id="6" name="Téglalap 5"/>
          <p:cNvSpPr/>
          <p:nvPr/>
        </p:nvSpPr>
        <p:spPr>
          <a:xfrm>
            <a:off x="2697017" y="6061472"/>
            <a:ext cx="9116291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A hitelesen benyújtott nyilatkozat a támogatás elnyerésének elengedhetetlen feltétele.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05098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08820" y="581891"/>
            <a:ext cx="10018713" cy="822037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hu-HU" b="1" dirty="0" smtClean="0"/>
              <a:t>Intézményvezető vagy kapcsolattartó feladata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08819" y="2149763"/>
            <a:ext cx="10018713" cy="3124201"/>
          </a:xfrm>
        </p:spPr>
        <p:txBody>
          <a:bodyPr/>
          <a:lstStyle/>
          <a:p>
            <a:r>
              <a:rPr lang="hu-HU" dirty="0"/>
              <a:t>Az intézményvezető vagy a kapcsolattartó</a:t>
            </a:r>
            <a:r>
              <a:rPr lang="hu-HU" b="1" dirty="0"/>
              <a:t> jelöli az online felületen</a:t>
            </a:r>
            <a:r>
              <a:rPr lang="hu-HU" dirty="0"/>
              <a:t>, hogy a </a:t>
            </a:r>
            <a:r>
              <a:rPr lang="hu-HU" b="1" dirty="0"/>
              <a:t>SZÜLŐI HOZZÁJÁRULÁSI ÉS FELELŐSSÉGVÁLLALÁSI NYILATKOZAT hiteles aláírása megtörtént. </a:t>
            </a:r>
            <a:endParaRPr lang="hu-HU" b="1" dirty="0" smtClean="0"/>
          </a:p>
          <a:p>
            <a:r>
              <a:rPr lang="hu-HU" dirty="0" smtClean="0"/>
              <a:t>Az </a:t>
            </a:r>
            <a:r>
              <a:rPr lang="hu-HU" dirty="0"/>
              <a:t>eredeti dokumentumot az intézmény köteles megőrizni, és kérés esetén bemutatni a Tempus Közalapítványnak, </a:t>
            </a:r>
            <a:endParaRPr lang="hu-HU" dirty="0" smtClean="0"/>
          </a:p>
          <a:p>
            <a:r>
              <a:rPr lang="hu-HU" dirty="0" smtClean="0"/>
              <a:t>postára </a:t>
            </a:r>
            <a:r>
              <a:rPr lang="hu-HU" dirty="0"/>
              <a:t>adására vagy online feltöltésére nincs szükség.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5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073" y="1616364"/>
            <a:ext cx="10018713" cy="5440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smtClean="0"/>
              <a:t>2.6. Csoport(ok) létrehozása a pályázati felületen</a:t>
            </a:r>
          </a:p>
          <a:p>
            <a:pPr marL="0" indent="0">
              <a:buNone/>
            </a:pPr>
            <a:r>
              <a:rPr lang="hu-HU" sz="2800" b="1" dirty="0" smtClean="0"/>
              <a:t>2.7. Tanulók rendelése a csoportokhoz</a:t>
            </a:r>
          </a:p>
          <a:p>
            <a:pPr marL="0" indent="0">
              <a:buNone/>
            </a:pPr>
            <a:r>
              <a:rPr lang="hu-HU" sz="2800" b="1" dirty="0" smtClean="0"/>
              <a:t>2.8. Kísérőtanár(ok) megadása</a:t>
            </a:r>
          </a:p>
          <a:p>
            <a:pPr marL="0" indent="0">
              <a:buNone/>
            </a:pPr>
            <a:r>
              <a:rPr lang="hu-HU" sz="2800" b="1" dirty="0" smtClean="0"/>
              <a:t>2.9. Csoport(ok) lezárása</a:t>
            </a:r>
          </a:p>
          <a:p>
            <a:pPr marL="0" indent="0">
              <a:buNone/>
            </a:pPr>
            <a:r>
              <a:rPr lang="hu-HU" sz="2800" b="1" dirty="0" smtClean="0"/>
              <a:t>2.10. A célországi nyelviskola elfogadja vagy elutasítja a csoportot</a:t>
            </a:r>
          </a:p>
          <a:p>
            <a:pPr marL="0" indent="0">
              <a:buNone/>
            </a:pPr>
            <a:r>
              <a:rPr lang="hu-HU" sz="2800" b="1" dirty="0" smtClean="0"/>
              <a:t>2.11. Pályázat lezárása és benyújtása</a:t>
            </a:r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r>
              <a:rPr lang="hu-HU" sz="2000" dirty="0"/>
              <a:t>Forrás: </a:t>
            </a:r>
            <a:r>
              <a:rPr lang="hu-HU" sz="2000" dirty="0">
                <a:hlinkClick r:id="rId2"/>
              </a:rPr>
              <a:t>https://www.knyp.hu/hu/tudastar/csoportos-nyelviskolai-palyazat-lepesrol-lepesre</a:t>
            </a:r>
            <a:endParaRPr lang="hu-HU" sz="2000" dirty="0"/>
          </a:p>
          <a:p>
            <a:pPr marL="0" indent="0">
              <a:buNone/>
            </a:pPr>
            <a:endParaRPr lang="hu-HU" sz="2800" b="1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345765" y="544946"/>
            <a:ext cx="10018713" cy="785090"/>
          </a:xfrm>
          <a:solidFill>
            <a:srgbClr val="00B0F0"/>
          </a:solidFill>
        </p:spPr>
        <p:txBody>
          <a:bodyPr/>
          <a:lstStyle/>
          <a:p>
            <a:r>
              <a:rPr lang="hu-HU" b="1" dirty="0" smtClean="0"/>
              <a:t>Intézmény további feladatai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8386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6455" y="600363"/>
            <a:ext cx="10018713" cy="1089891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5765" y="2992582"/>
            <a:ext cx="10018713" cy="2974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b="1" dirty="0"/>
              <a:t>3.1. Támogatói döntés</a:t>
            </a:r>
          </a:p>
          <a:p>
            <a:pPr marL="0" indent="0">
              <a:buNone/>
            </a:pPr>
            <a:r>
              <a:rPr lang="hu-HU" sz="3600" b="1" dirty="0"/>
              <a:t>3.2. Az utazás szervezésének </a:t>
            </a:r>
            <a:r>
              <a:rPr lang="hu-HU" sz="3600" b="1" dirty="0" smtClean="0"/>
              <a:t>megkezdése</a:t>
            </a:r>
          </a:p>
          <a:p>
            <a:pPr marL="0" indent="0">
              <a:buNone/>
            </a:pPr>
            <a:r>
              <a:rPr lang="hu-HU" sz="3600" b="1" dirty="0"/>
              <a:t>3.3. Egyeztetés a </a:t>
            </a:r>
            <a:r>
              <a:rPr lang="hu-HU" sz="3600" b="1" dirty="0" smtClean="0"/>
              <a:t>nyelviskolával</a:t>
            </a:r>
          </a:p>
          <a:p>
            <a:pPr marL="0" indent="0">
              <a:buNone/>
            </a:pPr>
            <a:endParaRPr lang="hu-HU" sz="3600" b="1" dirty="0"/>
          </a:p>
          <a:p>
            <a:pPr marL="0" indent="0">
              <a:buNone/>
            </a:pPr>
            <a:r>
              <a:rPr lang="hu-HU" sz="1800" dirty="0" smtClean="0"/>
              <a:t>Forrás</a:t>
            </a:r>
            <a:r>
              <a:rPr lang="hu-HU" sz="1800" dirty="0"/>
              <a:t>: </a:t>
            </a:r>
            <a:r>
              <a:rPr lang="hu-HU" sz="1800" dirty="0">
                <a:hlinkClick r:id="rId2"/>
              </a:rPr>
              <a:t>https://www.knyp.hu/hu/tudastar/csoportos-nyelviskolai-palyazat-lepesrol-lepesre</a:t>
            </a:r>
            <a:endParaRPr lang="hu-HU" sz="1800" dirty="0"/>
          </a:p>
          <a:p>
            <a:pPr marL="0" indent="0">
              <a:buNone/>
            </a:pPr>
            <a:endParaRPr lang="hu-HU" sz="36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345765" y="544946"/>
            <a:ext cx="10018713" cy="785090"/>
          </a:xfrm>
          <a:prstGeom prst="rect">
            <a:avLst/>
          </a:prstGeom>
          <a:solidFill>
            <a:srgbClr val="00B0F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/>
              <a:t>LÉPÉSEK NYERTES PÁLYÁZAT ESETÉN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6060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LÉPÉSEK A PÁLYÁZATI </a:t>
            </a:r>
            <a:r>
              <a:rPr lang="hu-HU" b="1" dirty="0" smtClean="0"/>
              <a:t>TEMPUS FELÜLET </a:t>
            </a:r>
            <a:r>
              <a:rPr lang="hu-HU" b="1" dirty="0"/>
              <a:t>MEGNYITÁSA UTÁN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8675" y="2216728"/>
            <a:ext cx="10018713" cy="3537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A Külföldi Nyelvtanulási Program online pályázati felülete 2020 </a:t>
            </a:r>
            <a:r>
              <a:rPr lang="hu-HU" sz="3200" dirty="0" smtClean="0"/>
              <a:t>február 17-én nyílik </a:t>
            </a:r>
            <a:r>
              <a:rPr lang="hu-HU" sz="3200" dirty="0"/>
              <a:t>meg a következő linken: </a:t>
            </a:r>
            <a:r>
              <a:rPr lang="hu-HU" sz="3200" dirty="0">
                <a:hlinkClick r:id="rId2"/>
              </a:rPr>
              <a:t>https://www.knyp.hu/hu/palyazom</a:t>
            </a:r>
            <a:r>
              <a:rPr lang="hu-HU" sz="3200" dirty="0" smtClean="0"/>
              <a:t>.</a:t>
            </a:r>
          </a:p>
          <a:p>
            <a:pPr marL="0" indent="0">
              <a:buNone/>
            </a:pPr>
            <a:r>
              <a:rPr lang="hu-HU" sz="4000" b="1" dirty="0"/>
              <a:t>Érvényes pályázatot a 2019/20-as tanévben kizárólag ezen a felületen lehet beadni</a:t>
            </a:r>
            <a:r>
              <a:rPr lang="hu-HU" b="1" dirty="0"/>
              <a:t>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549718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419928" y="2170547"/>
            <a:ext cx="7629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555555"/>
                </a:solidFill>
              </a:rPr>
              <a:t>Telefon: +36 1 236 5055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b="1" dirty="0">
                <a:solidFill>
                  <a:srgbClr val="555555"/>
                </a:solidFill>
              </a:rPr>
              <a:t/>
            </a:r>
            <a:br>
              <a:rPr lang="it-IT" sz="2800" b="1" dirty="0">
                <a:solidFill>
                  <a:srgbClr val="555555"/>
                </a:solidFill>
              </a:rPr>
            </a:br>
            <a:r>
              <a:rPr lang="it-IT" sz="2800" b="1" dirty="0">
                <a:solidFill>
                  <a:srgbClr val="555555"/>
                </a:solidFill>
              </a:rPr>
              <a:t>E-mail: nyelviprogram@tpf.hu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b="1" dirty="0">
                <a:solidFill>
                  <a:srgbClr val="555555"/>
                </a:solidFill>
              </a:rPr>
              <a:t/>
            </a:r>
            <a:br>
              <a:rPr lang="it-IT" sz="2800" b="1" dirty="0">
                <a:solidFill>
                  <a:srgbClr val="555555"/>
                </a:solidFill>
              </a:rPr>
            </a:br>
            <a:r>
              <a:rPr lang="it-IT" sz="2800" b="1" dirty="0">
                <a:solidFill>
                  <a:srgbClr val="555555"/>
                </a:solidFill>
              </a:rPr>
              <a:t>Honlap: </a:t>
            </a:r>
            <a:r>
              <a:rPr lang="it-IT" sz="2800" b="1" dirty="0">
                <a:solidFill>
                  <a:srgbClr val="1ABC9C"/>
                </a:solidFill>
                <a:hlinkClick r:id="rId2"/>
              </a:rPr>
              <a:t>https://www.knyp.hu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1972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4239" t="31529" r="36310" b="48642"/>
          <a:stretch/>
        </p:blipFill>
        <p:spPr bwMode="auto">
          <a:xfrm>
            <a:off x="1040967" y="263193"/>
            <a:ext cx="10018712" cy="1879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ép 4"/>
          <p:cNvPicPr/>
          <p:nvPr/>
        </p:nvPicPr>
        <p:blipFill rotWithShape="1">
          <a:blip r:embed="rId3"/>
          <a:srcRect l="19291" t="34490" r="35626" b="5154"/>
          <a:stretch/>
        </p:blipFill>
        <p:spPr bwMode="auto">
          <a:xfrm>
            <a:off x="1484311" y="2451100"/>
            <a:ext cx="8804998" cy="4143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541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2" y="731981"/>
            <a:ext cx="10018713" cy="1752599"/>
          </a:xfrm>
        </p:spPr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8487" t="22928" r="37060" b="4370"/>
          <a:stretch/>
        </p:blipFill>
        <p:spPr bwMode="auto">
          <a:xfrm>
            <a:off x="1484312" y="83127"/>
            <a:ext cx="9072852" cy="6774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816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 rotWithShape="1">
          <a:blip r:embed="rId2"/>
          <a:srcRect l="19401" t="22732" r="34193" b="15148"/>
          <a:stretch/>
        </p:blipFill>
        <p:spPr bwMode="auto">
          <a:xfrm>
            <a:off x="1484310" y="175490"/>
            <a:ext cx="9026672" cy="6585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048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6835" y="471054"/>
            <a:ext cx="10018713" cy="1062181"/>
          </a:xfrm>
          <a:solidFill>
            <a:srgbClr val="00B0F0"/>
          </a:solidFill>
        </p:spPr>
        <p:txBody>
          <a:bodyPr/>
          <a:lstStyle/>
          <a:p>
            <a:r>
              <a:rPr lang="hu-HU" b="1" dirty="0"/>
              <a:t>2.1 Intézményi regisztráció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2945" y="1856509"/>
            <a:ext cx="10403895" cy="391621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b="1" dirty="0" smtClean="0"/>
              <a:t>Az intézmények </a:t>
            </a:r>
            <a:r>
              <a:rPr lang="hu-HU" b="1" dirty="0"/>
              <a:t>vezetőjének küld e-mailt a KIR adatbázisban szereplő adatok alapján</a:t>
            </a:r>
            <a:r>
              <a:rPr lang="hu-HU" dirty="0"/>
              <a:t>. A tájékoztató e-mail tartalmazza a regisztráció elvégzésének helyét, link formájában</a:t>
            </a:r>
            <a:r>
              <a:rPr lang="hu-H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 smtClean="0">
                <a:solidFill>
                  <a:srgbClr val="555555"/>
                </a:solidFill>
              </a:rPr>
              <a:t>A</a:t>
            </a:r>
            <a:r>
              <a:rPr lang="hu-HU" b="1" dirty="0">
                <a:solidFill>
                  <a:srgbClr val="555555"/>
                </a:solidFill>
              </a:rPr>
              <a:t> regisztráció első lépésében három adatot szükséges megadni: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555555"/>
                </a:solidFill>
              </a:rPr>
              <a:t>intézményvezető neve,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555555"/>
                </a:solidFill>
              </a:rPr>
              <a:t>e-mail címe és a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555555"/>
                </a:solidFill>
              </a:rPr>
              <a:t>kommunikáció elsődleges nyelve (magyar).</a:t>
            </a:r>
            <a:endParaRPr lang="hu-HU" sz="2200" b="1" dirty="0"/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252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8362" y="230908"/>
            <a:ext cx="10018713" cy="1062181"/>
          </a:xfrm>
          <a:solidFill>
            <a:srgbClr val="00B0F0"/>
          </a:solidFill>
        </p:spPr>
        <p:txBody>
          <a:bodyPr/>
          <a:lstStyle/>
          <a:p>
            <a:r>
              <a:rPr lang="hu-HU" b="1" dirty="0"/>
              <a:t>2.1 Intézményi regisztráció</a:t>
            </a:r>
          </a:p>
        </p:txBody>
      </p:sp>
      <p:sp>
        <p:nvSpPr>
          <p:cNvPr id="6" name="Téglalap 5"/>
          <p:cNvSpPr/>
          <p:nvPr/>
        </p:nvSpPr>
        <p:spPr>
          <a:xfrm>
            <a:off x="1293091" y="1293089"/>
            <a:ext cx="106125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rgbClr val="555555"/>
                </a:solidFill>
              </a:rPr>
              <a:t>3. Az </a:t>
            </a:r>
            <a:r>
              <a:rPr lang="hu-HU" sz="2800" dirty="0">
                <a:solidFill>
                  <a:srgbClr val="555555"/>
                </a:solidFill>
              </a:rPr>
              <a:t>online pályázati rendszer ezután a megadott e-mail címre egy </a:t>
            </a:r>
            <a:r>
              <a:rPr lang="hu-HU" sz="2800" b="1" dirty="0">
                <a:solidFill>
                  <a:srgbClr val="555555"/>
                </a:solidFill>
              </a:rPr>
              <a:t>ellenőrző linket küld</a:t>
            </a:r>
            <a:r>
              <a:rPr lang="hu-HU" sz="2800" dirty="0" smtClean="0">
                <a:solidFill>
                  <a:srgbClr val="555555"/>
                </a:solidFill>
              </a:rPr>
              <a:t>,</a:t>
            </a:r>
          </a:p>
          <a:p>
            <a:pPr marL="342900" indent="-342900">
              <a:buAutoNum type="arabicPeriod" startAt="4"/>
            </a:pPr>
            <a:r>
              <a:rPr lang="hu-HU" sz="2800" dirty="0" smtClean="0">
                <a:solidFill>
                  <a:srgbClr val="555555"/>
                </a:solidFill>
              </a:rPr>
              <a:t>melyre </a:t>
            </a:r>
            <a:r>
              <a:rPr lang="hu-HU" sz="2800" dirty="0">
                <a:solidFill>
                  <a:srgbClr val="555555"/>
                </a:solidFill>
              </a:rPr>
              <a:t>kattintva az intézményvezető </a:t>
            </a:r>
            <a:r>
              <a:rPr lang="hu-HU" sz="2800" b="1" dirty="0">
                <a:solidFill>
                  <a:srgbClr val="555555"/>
                </a:solidFill>
              </a:rPr>
              <a:t>megerősíti a regisztrációs </a:t>
            </a:r>
            <a:r>
              <a:rPr lang="hu-HU" sz="2800" dirty="0">
                <a:solidFill>
                  <a:srgbClr val="555555"/>
                </a:solidFill>
              </a:rPr>
              <a:t>szándékát</a:t>
            </a:r>
            <a:r>
              <a:rPr lang="hu-HU" sz="2800" dirty="0" smtClean="0">
                <a:solidFill>
                  <a:srgbClr val="555555"/>
                </a:solidFill>
              </a:rPr>
              <a:t>.</a:t>
            </a:r>
          </a:p>
          <a:p>
            <a:pPr marL="342900" indent="-342900">
              <a:buAutoNum type="arabicPeriod" startAt="4"/>
            </a:pPr>
            <a:r>
              <a:rPr lang="hu-HU" sz="2800" dirty="0" smtClean="0">
                <a:solidFill>
                  <a:srgbClr val="555555"/>
                </a:solidFill>
              </a:rPr>
              <a:t> </a:t>
            </a:r>
            <a:r>
              <a:rPr lang="hu-HU" sz="2800" dirty="0">
                <a:solidFill>
                  <a:srgbClr val="555555"/>
                </a:solidFill>
              </a:rPr>
              <a:t>Az intézményi pályázatok megkezdéséhez </a:t>
            </a:r>
            <a:r>
              <a:rPr lang="hu-HU" sz="2800" b="1" dirty="0">
                <a:solidFill>
                  <a:srgbClr val="555555"/>
                </a:solidFill>
              </a:rPr>
              <a:t>adategyeztetésre van szükség</a:t>
            </a:r>
            <a:r>
              <a:rPr lang="hu-HU" sz="2800" dirty="0">
                <a:solidFill>
                  <a:srgbClr val="555555"/>
                </a:solidFill>
              </a:rPr>
              <a:t>. </a:t>
            </a:r>
            <a:endParaRPr lang="hu-HU" sz="2800" dirty="0" smtClean="0">
              <a:solidFill>
                <a:srgbClr val="555555"/>
              </a:solidFill>
            </a:endParaRPr>
          </a:p>
          <a:p>
            <a:pPr marL="342900" indent="-342900">
              <a:buAutoNum type="arabicPeriod" startAt="4"/>
            </a:pPr>
            <a:r>
              <a:rPr lang="hu-HU" sz="2800" dirty="0" smtClean="0">
                <a:solidFill>
                  <a:srgbClr val="555555"/>
                </a:solidFill>
              </a:rPr>
              <a:t>Az </a:t>
            </a:r>
            <a:r>
              <a:rPr lang="hu-HU" sz="2800" dirty="0">
                <a:solidFill>
                  <a:srgbClr val="555555"/>
                </a:solidFill>
              </a:rPr>
              <a:t>intézményvezető </a:t>
            </a:r>
            <a:r>
              <a:rPr lang="hu-HU" sz="2800" b="1" dirty="0">
                <a:solidFill>
                  <a:srgbClr val="555555"/>
                </a:solidFill>
              </a:rPr>
              <a:t>ellenőrzi</a:t>
            </a:r>
            <a:r>
              <a:rPr lang="hu-HU" sz="2800" dirty="0">
                <a:solidFill>
                  <a:srgbClr val="555555"/>
                </a:solidFill>
              </a:rPr>
              <a:t> a pályázati felületen megjelenő, a KIR adatbázisból származó intézményi adatokat, </a:t>
            </a:r>
            <a:endParaRPr lang="hu-HU" sz="2800" dirty="0" smtClean="0">
              <a:solidFill>
                <a:srgbClr val="555555"/>
              </a:solidFill>
            </a:endParaRPr>
          </a:p>
          <a:p>
            <a:pPr marL="342900" indent="-342900">
              <a:buAutoNum type="arabicPeriod" startAt="4"/>
            </a:pPr>
            <a:r>
              <a:rPr lang="hu-HU" sz="2800" dirty="0" smtClean="0">
                <a:solidFill>
                  <a:srgbClr val="555555"/>
                </a:solidFill>
              </a:rPr>
              <a:t>majd </a:t>
            </a:r>
            <a:r>
              <a:rPr lang="hu-HU" sz="2800" b="1" dirty="0">
                <a:solidFill>
                  <a:srgbClr val="555555"/>
                </a:solidFill>
              </a:rPr>
              <a:t>további</a:t>
            </a:r>
            <a:r>
              <a:rPr lang="hu-HU" sz="2800" dirty="0">
                <a:solidFill>
                  <a:srgbClr val="555555"/>
                </a:solidFill>
              </a:rPr>
              <a:t>, a pályázáshoz szükséges </a:t>
            </a:r>
            <a:r>
              <a:rPr lang="hu-HU" sz="2800" b="1" dirty="0">
                <a:solidFill>
                  <a:srgbClr val="555555"/>
                </a:solidFill>
              </a:rPr>
              <a:t>információkat</a:t>
            </a:r>
            <a:r>
              <a:rPr lang="hu-HU" sz="2800" dirty="0">
                <a:solidFill>
                  <a:srgbClr val="555555"/>
                </a:solidFill>
              </a:rPr>
              <a:t> kell megadni (pl. banki adatokról és a gazdálkodás típusáról, stb.)</a:t>
            </a:r>
            <a:endParaRPr lang="hu-HU" sz="2800" dirty="0"/>
          </a:p>
        </p:txBody>
      </p:sp>
      <p:sp>
        <p:nvSpPr>
          <p:cNvPr id="7" name="Téglalap 6"/>
          <p:cNvSpPr/>
          <p:nvPr/>
        </p:nvSpPr>
        <p:spPr>
          <a:xfrm>
            <a:off x="1616364" y="5812089"/>
            <a:ext cx="10224654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555555"/>
                </a:solidFill>
              </a:rPr>
              <a:t>A regisztráció és adategyeztetés lezárása után kezdhető meg a pályázás folyamata.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50377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9874" y="369454"/>
            <a:ext cx="10018713" cy="738908"/>
          </a:xfrm>
          <a:solidFill>
            <a:srgbClr val="00B0F0"/>
          </a:solidFill>
        </p:spPr>
        <p:txBody>
          <a:bodyPr/>
          <a:lstStyle/>
          <a:p>
            <a:r>
              <a:rPr lang="hu-HU" b="1" dirty="0"/>
              <a:t>B. Intézményi </a:t>
            </a:r>
            <a:r>
              <a:rPr lang="hu-HU" b="1" dirty="0" smtClean="0"/>
              <a:t>nyilatkozat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4096" y="2551302"/>
            <a:ext cx="10504491" cy="1117600"/>
          </a:xfrm>
          <a:solidFill>
            <a:srgbClr val="00B0F0"/>
          </a:solidFill>
        </p:spPr>
        <p:txBody>
          <a:bodyPr/>
          <a:lstStyle/>
          <a:p>
            <a:r>
              <a:rPr lang="hu-HU" b="1" dirty="0"/>
              <a:t>INTÉZMÉNYI NYILATKOZAT CSOPORTOS NYELVISKOLAI PÁLYÁZATHOZ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1607127" y="1350973"/>
            <a:ext cx="9993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555555"/>
                </a:solidFill>
              </a:rPr>
              <a:t>Az intézményi regisztráció lezárása után, az intézményi pályázati folyamat megkezdésekor az online pályázati </a:t>
            </a:r>
            <a:r>
              <a:rPr lang="hu-HU" sz="2400" dirty="0" smtClean="0">
                <a:solidFill>
                  <a:srgbClr val="555555"/>
                </a:solidFill>
              </a:rPr>
              <a:t>rendszer </a:t>
            </a:r>
            <a:r>
              <a:rPr lang="hu-HU" sz="2400" b="1" dirty="0" smtClean="0"/>
              <a:t>két </a:t>
            </a:r>
            <a:r>
              <a:rPr lang="hu-HU" sz="2400" b="1" dirty="0"/>
              <a:t>nyilatkozat </a:t>
            </a:r>
            <a:r>
              <a:rPr lang="hu-HU" sz="2400" dirty="0"/>
              <a:t>letöltésére ad </a:t>
            </a:r>
            <a:r>
              <a:rPr lang="hu-HU" sz="2400" dirty="0" smtClean="0"/>
              <a:t>módot</a:t>
            </a:r>
            <a:r>
              <a:rPr lang="hu-HU" dirty="0" smtClean="0"/>
              <a:t> (nekünk ez kell!)</a:t>
            </a:r>
            <a:endParaRPr 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2540000" y="3853555"/>
            <a:ext cx="772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555555"/>
                </a:solidFill>
              </a:rPr>
              <a:t>A nyilatkozatot letöltés után kell</a:t>
            </a:r>
            <a:endParaRPr lang="hu-HU" sz="2400" dirty="0">
              <a:solidFill>
                <a:srgbClr val="555555"/>
              </a:solidFill>
            </a:endParaRPr>
          </a:p>
          <a:p>
            <a:pPr>
              <a:buFont typeface="+mj-lt"/>
              <a:buAutoNum type="arabicPeriod"/>
            </a:pPr>
            <a:r>
              <a:rPr lang="hu-HU" sz="2400" dirty="0">
                <a:solidFill>
                  <a:srgbClr val="555555"/>
                </a:solidFill>
              </a:rPr>
              <a:t>kinyomtatni,</a:t>
            </a:r>
          </a:p>
          <a:p>
            <a:pPr>
              <a:buFont typeface="+mj-lt"/>
              <a:buAutoNum type="arabicPeriod"/>
            </a:pPr>
            <a:r>
              <a:rPr lang="hu-HU" sz="2400" dirty="0">
                <a:solidFill>
                  <a:srgbClr val="555555"/>
                </a:solidFill>
              </a:rPr>
              <a:t>a szükséges eredeti aláírással/aláírásokkal ellátni,</a:t>
            </a:r>
          </a:p>
          <a:p>
            <a:pPr>
              <a:buFont typeface="+mj-lt"/>
              <a:buAutoNum type="arabicPeriod"/>
            </a:pPr>
            <a:r>
              <a:rPr lang="hu-HU" sz="2400" dirty="0">
                <a:solidFill>
                  <a:srgbClr val="555555"/>
                </a:solidFill>
              </a:rPr>
              <a:t>az előírt mellékletekkel együtt </a:t>
            </a:r>
            <a:r>
              <a:rPr lang="hu-HU" sz="2400" b="1" dirty="0">
                <a:solidFill>
                  <a:srgbClr val="555555"/>
                </a:solidFill>
              </a:rPr>
              <a:t>postára adni </a:t>
            </a:r>
            <a:r>
              <a:rPr lang="hu-HU" sz="2400" b="1" dirty="0" smtClean="0">
                <a:solidFill>
                  <a:srgbClr val="555555"/>
                </a:solidFill>
              </a:rPr>
              <a:t>:</a:t>
            </a:r>
            <a:endParaRPr lang="hu-HU" sz="2400" b="1" dirty="0">
              <a:solidFill>
                <a:srgbClr val="555555"/>
              </a:solidFill>
            </a:endParaRPr>
          </a:p>
          <a:p>
            <a:r>
              <a:rPr lang="hu-HU" sz="2400" b="1" dirty="0" smtClean="0">
                <a:solidFill>
                  <a:srgbClr val="555555"/>
                </a:solidFill>
              </a:rPr>
              <a:t>Tempus </a:t>
            </a:r>
            <a:r>
              <a:rPr lang="hu-HU" sz="2400" b="1" dirty="0">
                <a:solidFill>
                  <a:srgbClr val="555555"/>
                </a:solidFill>
              </a:rPr>
              <a:t>Közalapítvány címére </a:t>
            </a:r>
            <a:r>
              <a:rPr lang="hu-HU" sz="2400" dirty="0">
                <a:solidFill>
                  <a:srgbClr val="555555"/>
                </a:solidFill>
              </a:rPr>
              <a:t>(1438 Budapest 70, Pf. 508.).</a:t>
            </a:r>
            <a:endParaRPr lang="hu-HU" sz="2400" b="0" i="0" dirty="0">
              <a:solidFill>
                <a:srgbClr val="555555"/>
              </a:solidFill>
              <a:effectLst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607127" y="5977200"/>
            <a:ext cx="9836727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555555"/>
                </a:solidFill>
                <a:latin typeface="Roboto"/>
              </a:rPr>
              <a:t>Az aláírt nyilatkozatot és mellékleteit a </a:t>
            </a:r>
            <a:r>
              <a:rPr lang="hu-HU" b="1" dirty="0">
                <a:solidFill>
                  <a:srgbClr val="555555"/>
                </a:solidFill>
                <a:latin typeface="Roboto"/>
              </a:rPr>
              <a:t>pályázati felületen a megfelelő helyre elektronikusan is be kell csatolni</a:t>
            </a:r>
            <a:r>
              <a:rPr lang="hu-HU" dirty="0" smtClean="0">
                <a:solidFill>
                  <a:srgbClr val="555555"/>
                </a:solidFill>
                <a:latin typeface="Roboto"/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802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2638" y="436418"/>
            <a:ext cx="10018713" cy="1752599"/>
          </a:xfrm>
          <a:solidFill>
            <a:srgbClr val="F8785A"/>
          </a:solidFill>
        </p:spPr>
        <p:txBody>
          <a:bodyPr>
            <a:normAutofit fontScale="90000"/>
          </a:bodyPr>
          <a:lstStyle/>
          <a:p>
            <a:r>
              <a:rPr lang="hu-HU" dirty="0"/>
              <a:t>A Tempus Közalapítvány munkatársai </a:t>
            </a:r>
            <a:r>
              <a:rPr lang="hu-HU" b="1" dirty="0"/>
              <a:t>ellenőrzik</a:t>
            </a:r>
            <a:r>
              <a:rPr lang="hu-HU" dirty="0"/>
              <a:t> a beküldött nyilatkozatokat, és az ellenőrzés eredményét az </a:t>
            </a:r>
            <a:r>
              <a:rPr lang="hu-HU" b="1" dirty="0"/>
              <a:t>online felületen jelölik</a:t>
            </a:r>
            <a:r>
              <a:rPr lang="hu-HU" dirty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Nyilatkozat </a:t>
            </a:r>
            <a:r>
              <a:rPr lang="hu-HU" b="1" dirty="0"/>
              <a:t>megfelelt a formai </a:t>
            </a:r>
            <a:r>
              <a:rPr lang="hu-HU" b="1" dirty="0" smtClean="0"/>
              <a:t>ellenőrzésen.</a:t>
            </a:r>
            <a:endParaRPr lang="hu-HU" dirty="0" smtClean="0"/>
          </a:p>
          <a:p>
            <a:r>
              <a:rPr lang="hu-HU" b="1" dirty="0" smtClean="0"/>
              <a:t>Hiánypótlásra </a:t>
            </a:r>
            <a:r>
              <a:rPr lang="hu-HU" b="1" dirty="0"/>
              <a:t>visszaküldve</a:t>
            </a:r>
            <a:r>
              <a:rPr lang="hu-HU" dirty="0"/>
              <a:t> –A hiánypótlás érintheti a szükséges mellékletek vagy az aláírás </a:t>
            </a:r>
            <a:r>
              <a:rPr lang="hu-HU" sz="2800" dirty="0"/>
              <a:t>pótlását</a:t>
            </a:r>
            <a:r>
              <a:rPr lang="hu-HU" dirty="0"/>
              <a:t>, illetve hiánypótlás szükséges, ha nem a megfelelő pályázattípushoz készült nyilatkozat lett benyújtva. A hiánypótlás beküldésének legkésőbbi dátuma a pályázat benyújtásának </a:t>
            </a:r>
            <a:r>
              <a:rPr lang="hu-HU" dirty="0" smtClean="0"/>
              <a:t>határideje.</a:t>
            </a:r>
          </a:p>
          <a:p>
            <a:r>
              <a:rPr lang="hu-HU" b="1" dirty="0" smtClean="0"/>
              <a:t>Formai </a:t>
            </a:r>
            <a:r>
              <a:rPr lang="hu-HU" b="1" dirty="0"/>
              <a:t>hiba miatt elutasítva</a:t>
            </a:r>
            <a:r>
              <a:rPr lang="hu-HU" dirty="0"/>
              <a:t> 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958109" y="5946016"/>
            <a:ext cx="9323242" cy="646331"/>
          </a:xfrm>
          <a:prstGeom prst="rect">
            <a:avLst/>
          </a:prstGeom>
          <a:solidFill>
            <a:srgbClr val="F8785A"/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555555"/>
                </a:solidFill>
                <a:latin typeface="Roboto"/>
              </a:rPr>
              <a:t>A formai ellenőrzés eredményéről az intézményvezető és a kapcsolattartó e-mailben értesül.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7138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i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i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663</TotalTime>
  <Words>597</Words>
  <Application>Microsoft Office PowerPoint</Application>
  <PresentationFormat>Szélesvásznú</PresentationFormat>
  <Paragraphs>95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Roboto</vt:lpstr>
      <vt:lpstr>Parallaxis</vt:lpstr>
      <vt:lpstr>2020. KÜLFÖLDI NYELVTANULÁSI PROGRAM</vt:lpstr>
      <vt:lpstr>LÉPÉSEK A PÁLYÁZATI TEMPUS FELÜLET MEGNYITÁSA UTÁN </vt:lpstr>
      <vt:lpstr>PowerPoint-bemutató</vt:lpstr>
      <vt:lpstr>PowerPoint-bemutató</vt:lpstr>
      <vt:lpstr>PowerPoint-bemutató</vt:lpstr>
      <vt:lpstr>2.1 Intézményi regisztráció</vt:lpstr>
      <vt:lpstr>2.1 Intézményi regisztráció</vt:lpstr>
      <vt:lpstr>B. Intézményi nyilatkozat</vt:lpstr>
      <vt:lpstr>A Tempus Közalapítvány munkatársai ellenőrzik a beküldött nyilatkozatokat, és az ellenőrzés eredményét az online felületen jelölik:</vt:lpstr>
      <vt:lpstr>2.2.INTÉZMÉNYI PÁLYÁZAT INDÍTÁSA</vt:lpstr>
      <vt:lpstr>2.3. Tanulói regisztrációk</vt:lpstr>
      <vt:lpstr>2.3. Tanulói regisztrációk</vt:lpstr>
      <vt:lpstr>2.4. A pályázó intézmény felveszi a pályázatába a tanulókat</vt:lpstr>
      <vt:lpstr>2.5. SZÜLŐI HOZZÁJÁRULÁSI ÉS FELELŐSSÉGVÁLLALÁSI NYILATKOZAT KINYOMTATÁSA</vt:lpstr>
      <vt:lpstr>2.5. SZÜLŐI HOZZÁJÁRULÁSI ÉS FELELŐSSÉGVÁLLALÁSI NYILATKOZAT</vt:lpstr>
      <vt:lpstr>2.5. SZÜLŐI HOZZÁJÁRULÁSI ÉS FELELŐSSÉGVÁLLALÁSI NYILATKOZAT</vt:lpstr>
      <vt:lpstr>Intézményvezető vagy kapcsolattartó feladata</vt:lpstr>
      <vt:lpstr>Intézmény további feladatai</vt:lpstr>
      <vt:lpstr>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Ráczné Kálmán Anikó</dc:creator>
  <cp:lastModifiedBy>Ráczné Kálmán Anikó</cp:lastModifiedBy>
  <cp:revision>61</cp:revision>
  <dcterms:created xsi:type="dcterms:W3CDTF">2020-01-19T18:17:16Z</dcterms:created>
  <dcterms:modified xsi:type="dcterms:W3CDTF">2020-02-12T18:54:15Z</dcterms:modified>
</cp:coreProperties>
</file>